
<file path=[Content_Types].xml><?xml version="1.0" encoding="utf-8"?>
<Types xmlns="http://schemas.openxmlformats.org/package/2006/content-types">
  <Override PartName="/ppt/slides/slide3.xml" ContentType="application/vnd.openxmlformats-officedocument.presentationml.slide+xml"/>
  <Override PartName="/docProps/core.xml" ContentType="application/vnd.openxmlformats-package.core-properties+xml"/>
  <Override PartName="/ppt/slideLayouts/slideLayout6.xml" ContentType="application/vnd.openxmlformats-officedocument.presentationml.slideLayout+xml"/>
  <Default Extension="rels" ContentType="application/vnd.openxmlformats-package.relationships+xml"/>
  <Override PartName="/ppt/slides/slide5.xml" ContentType="application/vnd.openxmlformats-officedocument.presentationml.slide+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s/slide4.xml" ContentType="application/vnd.openxmlformats-officedocument.presentationml.slide+xml"/>
  <Override PartName="/ppt/slideLayouts/slideLayout5.xml" ContentType="application/vnd.openxmlformats-officedocument.presentationml.slideLayout+xml"/>
  <Override PartName="/ppt/viewProps.xml" ContentType="application/vnd.openxmlformats-officedocument.presentationml.viewProps+xml"/>
  <Override PartName="/ppt/slideLayouts/slideLayout7.xml" ContentType="application/vnd.openxmlformats-officedocument.presentationml.slideLayout+xml"/>
  <Override PartName="/ppt/theme/theme2.xml" ContentType="application/vnd.openxmlformats-officedocument.theme+xml"/>
  <Override PartName="/ppt/slides/slide6.xml" ContentType="application/vnd.openxmlformats-officedocument.presentationml.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8"/>
  </p:notesMasterIdLst>
  <p:sldIdLst>
    <p:sldId id="256" r:id="rId2"/>
    <p:sldId id="259" r:id="rId3"/>
    <p:sldId id="262" r:id="rId4"/>
    <p:sldId id="260" r:id="rId5"/>
    <p:sldId id="263" r:id="rId6"/>
    <p:sldId id="261"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86" d="100"/>
          <a:sy n="86" d="100"/>
        </p:scale>
        <p:origin x="-992"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3302EC-C9A6-2341-84BE-4AB19F1C2499}" type="datetimeFigureOut">
              <a:rPr lang="en-US" smtClean="0"/>
              <a:t>5/18/11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A80814-42A3-2E49-9BCA-5DB7CD5685F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Bright Star, Ode To Lord Byron, Frost at Midnight</a:t>
            </a:r>
            <a:endParaRPr lang="en-US" dirty="0"/>
          </a:p>
        </p:txBody>
      </p:sp>
      <p:sp>
        <p:nvSpPr>
          <p:cNvPr id="4" name="Slide Number Placeholder 3"/>
          <p:cNvSpPr>
            <a:spLocks noGrp="1"/>
          </p:cNvSpPr>
          <p:nvPr>
            <p:ph type="sldNum" sz="quarter" idx="10"/>
          </p:nvPr>
        </p:nvSpPr>
        <p:spPr/>
        <p:txBody>
          <a:bodyPr/>
          <a:lstStyle/>
          <a:p>
            <a:fld id="{C4A80814-42A3-2E49-9BCA-5DB7CD5685F0}" type="slidenum">
              <a:rPr lang="en-US" smtClean="0"/>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4DADCD18-FC16-0047-8E24-743F00DCC5F2}" type="datetimeFigureOut">
              <a:rPr lang="en-US" smtClean="0"/>
              <a:t>5/18/11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DADCD18-FC16-0047-8E24-743F00DCC5F2}" type="datetimeFigureOut">
              <a:rPr lang="en-US" smtClean="0"/>
              <a:t>5/18/11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DADCD18-FC16-0047-8E24-743F00DCC5F2}" type="datetimeFigureOut">
              <a:rPr lang="en-US" smtClean="0"/>
              <a:t>5/18/11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DADCD18-FC16-0047-8E24-743F00DCC5F2}" type="datetimeFigureOut">
              <a:rPr lang="en-US" smtClean="0"/>
              <a:t>5/18/11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4DADCD18-FC16-0047-8E24-743F00DCC5F2}" type="datetimeFigureOut">
              <a:rPr lang="en-US" smtClean="0"/>
              <a:t>5/18/11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4DADCD18-FC16-0047-8E24-743F00DCC5F2}" type="datetimeFigureOut">
              <a:rPr lang="en-US" smtClean="0"/>
              <a:t>5/18/11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4DADCD18-FC16-0047-8E24-743F00DCC5F2}" type="datetimeFigureOut">
              <a:rPr lang="en-US" smtClean="0"/>
              <a:t>5/18/11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4DADCD18-FC16-0047-8E24-743F00DCC5F2}" type="datetimeFigureOut">
              <a:rPr lang="en-US" smtClean="0"/>
              <a:t>5/18/11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ADCD18-FC16-0047-8E24-743F00DCC5F2}" type="datetimeFigureOut">
              <a:rPr lang="en-US" smtClean="0"/>
              <a:t>5/18/11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DADCD18-FC16-0047-8E24-743F00DCC5F2}" type="datetimeFigureOut">
              <a:rPr lang="en-US" smtClean="0"/>
              <a:t>5/18/11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DADCD18-FC16-0047-8E24-743F00DCC5F2}" type="datetimeFigureOut">
              <a:rPr lang="en-US" smtClean="0"/>
              <a:t>5/18/11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C144D8-DC6D-1A4D-B6E0-7657E5AC9AB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ADCD18-FC16-0047-8E24-743F00DCC5F2}" type="datetimeFigureOut">
              <a:rPr lang="en-US" smtClean="0"/>
              <a:t>5/18/11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C144D8-DC6D-1A4D-B6E0-7657E5AC9AB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academic.brooklyn.cuny.edu/english/melani/cs6/rom.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90550"/>
            <a:ext cx="8077200" cy="3143250"/>
          </a:xfrm>
        </p:spPr>
        <p:txBody>
          <a:bodyPr>
            <a:normAutofit fontScale="90000"/>
          </a:bodyPr>
          <a:lstStyle/>
          <a:p>
            <a:r>
              <a:rPr lang="en-US" dirty="0" smtClean="0">
                <a:solidFill>
                  <a:schemeClr val="bg1"/>
                </a:solidFill>
              </a:rPr>
              <a:t>The ‘Poetic Speaker’,</a:t>
            </a:r>
            <a:br>
              <a:rPr lang="en-US" dirty="0" smtClean="0">
                <a:solidFill>
                  <a:schemeClr val="bg1"/>
                </a:solidFill>
              </a:rPr>
            </a:br>
            <a:r>
              <a:rPr lang="en-US" dirty="0" smtClean="0">
                <a:solidFill>
                  <a:schemeClr val="bg1"/>
                </a:solidFill>
              </a:rPr>
              <a:t>‘Inspired Creator’,</a:t>
            </a:r>
            <a:br>
              <a:rPr lang="en-US" dirty="0" smtClean="0">
                <a:solidFill>
                  <a:schemeClr val="bg1"/>
                </a:solidFill>
              </a:rPr>
            </a:br>
            <a:r>
              <a:rPr lang="en-US" dirty="0" smtClean="0">
                <a:solidFill>
                  <a:schemeClr val="bg1"/>
                </a:solidFill>
              </a:rPr>
              <a:t>AND</a:t>
            </a:r>
            <a:br>
              <a:rPr lang="en-US" dirty="0" smtClean="0">
                <a:solidFill>
                  <a:schemeClr val="bg1"/>
                </a:solidFill>
              </a:rPr>
            </a:br>
            <a:r>
              <a:rPr lang="en-US" dirty="0" smtClean="0">
                <a:solidFill>
                  <a:schemeClr val="bg1"/>
                </a:solidFill>
              </a:rPr>
              <a:t>‘The Language of Common Men’.</a:t>
            </a:r>
            <a:endParaRPr lang="en-US" dirty="0">
              <a:solidFill>
                <a:schemeClr val="bg1"/>
              </a:solidFill>
            </a:endParaRPr>
          </a:p>
        </p:txBody>
      </p:sp>
      <p:sp>
        <p:nvSpPr>
          <p:cNvPr id="3" name="Subtitle 2"/>
          <p:cNvSpPr>
            <a:spLocks noGrp="1"/>
          </p:cNvSpPr>
          <p:nvPr>
            <p:ph type="subTitle" idx="1"/>
          </p:nvPr>
        </p:nvSpPr>
        <p:spPr>
          <a:xfrm>
            <a:off x="381000" y="4876800"/>
            <a:ext cx="8077200" cy="1752600"/>
          </a:xfrm>
        </p:spPr>
        <p:txBody>
          <a:bodyPr>
            <a:normAutofit fontScale="92500" lnSpcReduction="20000"/>
          </a:bodyPr>
          <a:lstStyle/>
          <a:p>
            <a:r>
              <a:rPr lang="en-US" dirty="0" smtClean="0"/>
              <a:t>SOURCED:</a:t>
            </a:r>
            <a:br>
              <a:rPr lang="en-US" dirty="0" smtClean="0"/>
            </a:br>
            <a:r>
              <a:rPr lang="en-US" u="sng" dirty="0">
                <a:hlinkClick r:id="rId2"/>
              </a:rPr>
              <a:t>http://academic.brooklyn.cuny.edu/english/melani/cs6/rom.html</a:t>
            </a:r>
            <a:r>
              <a:rPr lang="en-AU" dirty="0" smtClean="0"/>
              <a:t> </a:t>
            </a:r>
            <a:endParaRPr lang="en-US" dirty="0" smtClean="0"/>
          </a:p>
          <a:p>
            <a:r>
              <a:rPr lang="en-US" dirty="0" smtClean="0"/>
              <a:t>By </a:t>
            </a:r>
            <a:r>
              <a:rPr lang="en-US" dirty="0" err="1" smtClean="0"/>
              <a:t>Laureane</a:t>
            </a:r>
            <a:r>
              <a:rPr lang="en-US" dirty="0" smtClean="0"/>
              <a:t> Estelle.</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4724400"/>
          </a:xfrm>
        </p:spPr>
        <p:txBody>
          <a:bodyPr>
            <a:noAutofit/>
          </a:bodyPr>
          <a:lstStyle/>
          <a:p>
            <a:r>
              <a:rPr lang="en-US" sz="6200" dirty="0">
                <a:solidFill>
                  <a:srgbClr val="FFFFFF"/>
                </a:solidFill>
              </a:rPr>
              <a:t>The "poetic speaker" became </a:t>
            </a:r>
            <a:r>
              <a:rPr lang="en-US" sz="6200" dirty="0" smtClean="0">
                <a:solidFill>
                  <a:srgbClr val="FFFFFF"/>
                </a:solidFill>
              </a:rPr>
              <a:t>less a </a:t>
            </a:r>
            <a:r>
              <a:rPr lang="en-AU" sz="6200" dirty="0" smtClean="0">
                <a:solidFill>
                  <a:srgbClr val="FFFFFF"/>
                </a:solidFill>
              </a:rPr>
              <a:t> persona </a:t>
            </a:r>
            <a:r>
              <a:rPr lang="en-AU" sz="6200" dirty="0">
                <a:solidFill>
                  <a:srgbClr val="FFFFFF"/>
                </a:solidFill>
              </a:rPr>
              <a:t>and more the direct person of the poet.</a:t>
            </a:r>
            <a:r>
              <a:rPr lang="en-AU" sz="6200" dirty="0" smtClean="0">
                <a:solidFill>
                  <a:srgbClr val="FFFFFF"/>
                </a:solidFill>
              </a:rPr>
              <a:t> </a:t>
            </a:r>
            <a:endParaRPr lang="en-US" sz="6200" dirty="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6037"/>
            <a:ext cx="8839200" cy="6811963"/>
          </a:xfrm>
        </p:spPr>
        <p:txBody>
          <a:bodyPr>
            <a:normAutofit/>
          </a:bodyPr>
          <a:lstStyle/>
          <a:p>
            <a:pPr>
              <a:buNone/>
            </a:pPr>
            <a:r>
              <a:rPr lang="en-US" dirty="0" smtClean="0">
                <a:solidFill>
                  <a:srgbClr val="FFFFFF"/>
                </a:solidFill>
              </a:rPr>
              <a:t>In Romantic theory, </a:t>
            </a:r>
            <a:r>
              <a:rPr lang="en-US" dirty="0" smtClean="0">
                <a:solidFill>
                  <a:srgbClr val="FF0000"/>
                </a:solidFill>
              </a:rPr>
              <a:t>art was valuable not so much as a mirror of the external world, but as a source of illumination of the world within.</a:t>
            </a:r>
          </a:p>
          <a:p>
            <a:pPr>
              <a:buNone/>
            </a:pPr>
            <a:r>
              <a:rPr lang="en-US" dirty="0" smtClean="0">
                <a:solidFill>
                  <a:srgbClr val="FFFFFF"/>
                </a:solidFill>
              </a:rPr>
              <a:t>Among other things, this led to a </a:t>
            </a:r>
            <a:r>
              <a:rPr lang="en-US" dirty="0" smtClean="0">
                <a:solidFill>
                  <a:srgbClr val="FF0000"/>
                </a:solidFill>
              </a:rPr>
              <a:t>prominence for first-person</a:t>
            </a:r>
            <a:r>
              <a:rPr lang="en-AU" dirty="0" smtClean="0">
                <a:solidFill>
                  <a:srgbClr val="FF0000"/>
                </a:solidFill>
              </a:rPr>
              <a:t> lyric poetry</a:t>
            </a:r>
            <a:r>
              <a:rPr lang="en-AU" dirty="0" smtClean="0">
                <a:solidFill>
                  <a:srgbClr val="FFFFFF"/>
                </a:solidFill>
              </a:rPr>
              <a:t> never accorded in any previous period. </a:t>
            </a:r>
          </a:p>
          <a:p>
            <a:pPr>
              <a:buNone/>
            </a:pPr>
            <a:r>
              <a:rPr lang="en-US" dirty="0" smtClean="0">
                <a:solidFill>
                  <a:srgbClr val="FFFFFF"/>
                </a:solidFill>
              </a:rPr>
              <a:t>Paradigms of successful experiments to take </a:t>
            </a:r>
            <a:r>
              <a:rPr lang="en-US" dirty="0" smtClean="0">
                <a:solidFill>
                  <a:srgbClr val="FF0000"/>
                </a:solidFill>
              </a:rPr>
              <a:t>the growth of the poet's </a:t>
            </a:r>
            <a:r>
              <a:rPr lang="en-AU" dirty="0" smtClean="0">
                <a:solidFill>
                  <a:srgbClr val="FF0000"/>
                </a:solidFill>
              </a:rPr>
              <a:t> </a:t>
            </a:r>
            <a:r>
              <a:rPr lang="en-US" dirty="0" smtClean="0">
                <a:solidFill>
                  <a:srgbClr val="FF0000"/>
                </a:solidFill>
              </a:rPr>
              <a:t>mind</a:t>
            </a:r>
            <a:r>
              <a:rPr lang="en-US" dirty="0" smtClean="0">
                <a:solidFill>
                  <a:srgbClr val="FFFFFF"/>
                </a:solidFill>
              </a:rPr>
              <a:t> (the development of self) as subject for an "epic" enterprise made up of lyric </a:t>
            </a:r>
            <a:r>
              <a:rPr lang="en-AU" dirty="0" smtClean="0">
                <a:solidFill>
                  <a:srgbClr val="FFFFFF"/>
                </a:solidFill>
              </a:rPr>
              <a:t>components . </a:t>
            </a:r>
          </a:p>
          <a:p>
            <a:pPr>
              <a:buNone/>
            </a:pPr>
            <a:r>
              <a:rPr lang="en-US" dirty="0" smtClean="0">
                <a:solidFill>
                  <a:srgbClr val="FF0000"/>
                </a:solidFill>
              </a:rPr>
              <a:t>The interior journey and the development of the self recurred everywhere as subject material for the</a:t>
            </a:r>
            <a:r>
              <a:rPr lang="en-AU" dirty="0" smtClean="0">
                <a:solidFill>
                  <a:srgbClr val="FF0000"/>
                </a:solidFill>
              </a:rPr>
              <a:t> </a:t>
            </a:r>
            <a:r>
              <a:rPr lang="en-US" dirty="0" smtClean="0">
                <a:solidFill>
                  <a:srgbClr val="FF0000"/>
                </a:solidFill>
              </a:rPr>
              <a:t> Romantic artist. </a:t>
            </a:r>
            <a:endParaRPr lang="en-AU" dirty="0" smtClean="0">
              <a:solidFill>
                <a:srgbClr val="FF0000"/>
              </a:solidFill>
            </a:endParaRP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09800"/>
            <a:ext cx="8458200" cy="2438400"/>
          </a:xfrm>
        </p:spPr>
        <p:txBody>
          <a:bodyPr>
            <a:noAutofit/>
          </a:bodyPr>
          <a:lstStyle/>
          <a:p>
            <a:r>
              <a:rPr lang="en-US" sz="5200" dirty="0" smtClean="0">
                <a:solidFill>
                  <a:srgbClr val="FFFFFF"/>
                </a:solidFill>
              </a:rPr>
              <a:t>“Romantics preferred boldness…they promoted the conception of the artist as ‘inspired’ creator over that of the artist as ‘maker’ or technical master.</a:t>
            </a:r>
            <a:endParaRPr lang="en-US" sz="5200" dirty="0">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686800" cy="6858000"/>
          </a:xfrm>
        </p:spPr>
        <p:txBody>
          <a:bodyPr>
            <a:normAutofit fontScale="85000" lnSpcReduction="20000"/>
          </a:bodyPr>
          <a:lstStyle/>
          <a:p>
            <a:pPr>
              <a:buNone/>
            </a:pPr>
            <a:r>
              <a:rPr lang="en-US" dirty="0" smtClean="0">
                <a:solidFill>
                  <a:srgbClr val="FFFFFF"/>
                </a:solidFill>
              </a:rPr>
              <a:t>In style, the Romantics preferred boldness over the preceding age's desire for restraint, maximum suggestiveness over the neoclassical ideal of clarity, free experimentation over the "rules" of composition, genre, and decorum. </a:t>
            </a:r>
          </a:p>
          <a:p>
            <a:pPr>
              <a:buNone/>
            </a:pPr>
            <a:r>
              <a:rPr lang="en-US" dirty="0" smtClean="0">
                <a:solidFill>
                  <a:srgbClr val="FFFFFF"/>
                </a:solidFill>
              </a:rPr>
              <a:t>Although in both Germany and England there was continued interest in the ancient classics, for the </a:t>
            </a:r>
            <a:r>
              <a:rPr lang="en-US" dirty="0" smtClean="0">
                <a:solidFill>
                  <a:srgbClr val="FF0000"/>
                </a:solidFill>
              </a:rPr>
              <a:t>most part the Romantics allied themselves with the very periods of literature that the neoclassicists had dismissed, the Middle Ages and the Baroque, and they embraced the writer whom Voltaire had called a barbarian, Shakespeare.</a:t>
            </a:r>
          </a:p>
          <a:p>
            <a:pPr>
              <a:buNone/>
            </a:pPr>
            <a:r>
              <a:rPr lang="en-US" dirty="0" smtClean="0">
                <a:solidFill>
                  <a:srgbClr val="FFFFFF"/>
                </a:solidFill>
              </a:rPr>
              <a:t> Although interest in religion and in the powers of faith were prominent during the Romantic period, the </a:t>
            </a:r>
            <a:r>
              <a:rPr lang="en-US" dirty="0" smtClean="0">
                <a:solidFill>
                  <a:srgbClr val="FF0000"/>
                </a:solidFill>
              </a:rPr>
              <a:t>Romantics generally rejected absolute systems, whether of philosophy or religion, </a:t>
            </a:r>
            <a:r>
              <a:rPr lang="en-US" dirty="0" smtClean="0">
                <a:solidFill>
                  <a:srgbClr val="FF6600"/>
                </a:solidFill>
              </a:rPr>
              <a:t>in favor of the idea that each </a:t>
            </a:r>
            <a:r>
              <a:rPr lang="en-AU" dirty="0" smtClean="0">
                <a:solidFill>
                  <a:srgbClr val="FF6600"/>
                </a:solidFill>
              </a:rPr>
              <a:t>person (and humankind collectively) must create the system by which to live. </a:t>
            </a:r>
            <a:endParaRPr lang="en-US" dirty="0" smtClean="0">
              <a:solidFill>
                <a:srgbClr val="FF6600"/>
              </a:solidFill>
            </a:endParaRP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6202362"/>
          </a:xfrm>
        </p:spPr>
        <p:txBody>
          <a:bodyPr>
            <a:noAutofit/>
          </a:bodyPr>
          <a:lstStyle/>
          <a:p>
            <a:r>
              <a:rPr lang="en-US" sz="3400" dirty="0" smtClean="0">
                <a:solidFill>
                  <a:srgbClr val="FFFFFF"/>
                </a:solidFill>
              </a:rPr>
              <a:t>“A</a:t>
            </a:r>
            <a:r>
              <a:rPr lang="en-US" sz="3400" dirty="0" smtClean="0">
                <a:solidFill>
                  <a:srgbClr val="FFFFFF"/>
                </a:solidFill>
              </a:rPr>
              <a:t>rtists often turned for their symbols to domestic rather than exotic sources--to folk legends and older, </a:t>
            </a:r>
            <a:r>
              <a:rPr lang="en-US" sz="3400" dirty="0" smtClean="0">
                <a:solidFill>
                  <a:srgbClr val="FF6600"/>
                </a:solidFill>
              </a:rPr>
              <a:t>"unsophisticated" art forms, such as the ballad, to contemporary country folk who used "the language of </a:t>
            </a:r>
            <a:r>
              <a:rPr lang="en-US" sz="3400" dirty="0" err="1" smtClean="0">
                <a:solidFill>
                  <a:srgbClr val="FF6600"/>
                </a:solidFill>
              </a:rPr>
              <a:t>commen</a:t>
            </a:r>
            <a:r>
              <a:rPr lang="en-US" sz="3400" dirty="0" smtClean="0">
                <a:solidFill>
                  <a:srgbClr val="FF6600"/>
                </a:solidFill>
              </a:rPr>
              <a:t> men,” </a:t>
            </a:r>
            <a:r>
              <a:rPr lang="en-AU" sz="3400" dirty="0">
                <a:solidFill>
                  <a:srgbClr val="FF6600"/>
                </a:solidFill>
              </a:rPr>
              <a:t> </a:t>
            </a:r>
            <a:r>
              <a:rPr lang="en-US" sz="3400" dirty="0" smtClean="0">
                <a:solidFill>
                  <a:srgbClr val="FFFFFF"/>
                </a:solidFill>
              </a:rPr>
              <a:t>not an artificial "poetic diction," and to </a:t>
            </a:r>
            <a:r>
              <a:rPr lang="en-US" sz="3400" dirty="0" smtClean="0">
                <a:solidFill>
                  <a:srgbClr val="FF6600"/>
                </a:solidFill>
              </a:rPr>
              <a:t>children (for the first time presented as individuals, and often idealized as sources of greater wisdom than adults).”</a:t>
            </a:r>
            <a:r>
              <a:rPr lang="en-AU" sz="3400" dirty="0" smtClean="0">
                <a:solidFill>
                  <a:srgbClr val="FFFFFF"/>
                </a:solidFill>
              </a:rPr>
              <a:t/>
            </a:r>
            <a:br>
              <a:rPr lang="en-AU" sz="3400" dirty="0" smtClean="0">
                <a:solidFill>
                  <a:srgbClr val="FFFFFF"/>
                </a:solidFill>
              </a:rPr>
            </a:br>
            <a:r>
              <a:rPr lang="en-AU" sz="3400" dirty="0" smtClean="0">
                <a:solidFill>
                  <a:srgbClr val="FFFFFF"/>
                </a:solidFill>
              </a:rPr>
              <a:t/>
            </a:r>
            <a:br>
              <a:rPr lang="en-AU" sz="3400" dirty="0" smtClean="0">
                <a:solidFill>
                  <a:srgbClr val="FFFFFF"/>
                </a:solidFill>
              </a:rPr>
            </a:br>
            <a:endParaRPr lang="en-US" sz="3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198</TotalTime>
  <Words>434</Words>
  <Application>Microsoft Macintosh PowerPoint</Application>
  <PresentationFormat>On-screen Show (4:3)</PresentationFormat>
  <Paragraphs>15</Paragraphs>
  <Slides>6</Slides>
  <Notes>1</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Office Theme</vt:lpstr>
      <vt:lpstr>The ‘Poetic Speaker’, ‘Inspired Creator’, AND ‘The Language of Common Men’.</vt:lpstr>
      <vt:lpstr>The "poetic speaker" became less a  persona and more the direct person of the poet. </vt:lpstr>
      <vt:lpstr>Slide 3</vt:lpstr>
      <vt:lpstr>“Romantics preferred boldness…they promoted the conception of the artist as ‘inspired’ creator over that of the artist as ‘maker’ or technical master.</vt:lpstr>
      <vt:lpstr>Slide 5</vt:lpstr>
      <vt:lpstr>“Artists often turned for their symbols to domestic rather than exotic sources--to folk legends and older, "unsophisticated" art forms, such as the ballad, to contemporary country folk who used "the language of commen men,”  not an artificial "poetic diction," and to children (for the first time presented as individuals, and often idealized as sources of greater wisdom than adults).”  </vt:lpstr>
    </vt:vector>
  </TitlesOfParts>
  <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Laureane Etienne-Walsh</dc:creator>
  <cp:lastModifiedBy>Laureane Etienne-Walsh</cp:lastModifiedBy>
  <cp:revision>13</cp:revision>
  <dcterms:created xsi:type="dcterms:W3CDTF">2011-05-18T02:30:18Z</dcterms:created>
  <dcterms:modified xsi:type="dcterms:W3CDTF">2011-05-18T05:48:43Z</dcterms:modified>
</cp:coreProperties>
</file>